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68" r:id="rId4"/>
    <p:sldId id="271" r:id="rId5"/>
    <p:sldId id="272" r:id="rId6"/>
    <p:sldId id="274" r:id="rId7"/>
    <p:sldId id="276" r:id="rId8"/>
    <p:sldId id="277" r:id="rId9"/>
    <p:sldId id="278" r:id="rId10"/>
    <p:sldId id="280" r:id="rId11"/>
    <p:sldId id="281" r:id="rId12"/>
    <p:sldId id="282" r:id="rId13"/>
    <p:sldId id="283" r:id="rId14"/>
    <p:sldId id="284" r:id="rId15"/>
    <p:sldId id="286" r:id="rId16"/>
    <p:sldId id="269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10" r:id="rId33"/>
    <p:sldId id="311" r:id="rId34"/>
    <p:sldId id="312" r:id="rId35"/>
    <p:sldId id="323" r:id="rId36"/>
    <p:sldId id="324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EBD8"/>
    <a:srgbClr val="8335E5"/>
    <a:srgbClr val="6B8DE1"/>
    <a:srgbClr val="6C92E1"/>
    <a:srgbClr val="6313DC"/>
    <a:srgbClr val="1E3ADA"/>
    <a:srgbClr val="030553"/>
    <a:srgbClr val="7D4BC9"/>
    <a:srgbClr val="16286E"/>
    <a:srgbClr val="652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000" autoAdjust="0"/>
    <p:restoredTop sz="94652" autoAdjust="0"/>
  </p:normalViewPr>
  <p:slideViewPr>
    <p:cSldViewPr snapToGrid="0" showGuides="1">
      <p:cViewPr>
        <p:scale>
          <a:sx n="50" d="100"/>
          <a:sy n="50" d="100"/>
        </p:scale>
        <p:origin x="-348" y="-72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94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8BDD7-4F37-46AB-9A13-BF4D77EDD71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8F48A-6110-47DA-8521-A1D1FFD22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This image is an abstract decorative shape. ">
            <a:extLst>
              <a:ext uri="{FF2B5EF4-FFF2-40B4-BE49-F238E27FC236}">
                <a16:creationId xmlns="" xmlns:a16="http://schemas.microsoft.com/office/drawing/2014/main" id="{8E504344-8563-476C-9EF9-4200B272FDC1}"/>
              </a:ext>
            </a:extLst>
          </p:cNvPr>
          <p:cNvGrpSpPr/>
          <p:nvPr/>
        </p:nvGrpSpPr>
        <p:grpSpPr>
          <a:xfrm>
            <a:off x="4475193" y="-2607263"/>
            <a:ext cx="10085032" cy="12279892"/>
            <a:chOff x="4855953" y="-2833465"/>
            <a:chExt cx="8948964" cy="12105059"/>
          </a:xfrm>
        </p:grpSpPr>
        <p:sp>
          <p:nvSpPr>
            <p:cNvPr id="18" name="Freeform 10">
              <a:extLst>
                <a:ext uri="{FF2B5EF4-FFF2-40B4-BE49-F238E27FC236}">
                  <a16:creationId xmlns="" xmlns:a16="http://schemas.microsoft.com/office/drawing/2014/main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="" xmlns:a16="http://schemas.microsoft.com/office/drawing/2014/main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="" xmlns:a16="http://schemas.microsoft.com/office/drawing/2014/main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itle 2" hidden="1">
            <a:extLst>
              <a:ext uri="{FF2B5EF4-FFF2-40B4-BE49-F238E27FC236}">
                <a16:creationId xmlns=""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resources slide 1</a:t>
            </a:r>
          </a:p>
        </p:txBody>
      </p:sp>
      <p:pic>
        <p:nvPicPr>
          <p:cNvPr id="1026" name="Picture 2" descr="C:\Users\HOA #18\Desktop\Web\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10" y="-654212"/>
            <a:ext cx="7653704" cy="76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165547-DF3A-4694-9097-2BDAF2003713}"/>
              </a:ext>
            </a:extLst>
          </p:cNvPr>
          <p:cNvSpPr txBox="1"/>
          <p:nvPr/>
        </p:nvSpPr>
        <p:spPr>
          <a:xfrm>
            <a:off x="247650" y="4982389"/>
            <a:ext cx="504940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UNREACHED PEOPLE GROUPS</a:t>
            </a:r>
            <a:endParaRPr lang="en-US" sz="4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HOME\Design\photos of people group\agew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30760"/>
            <a:ext cx="4505326" cy="66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042206"/>
              </p:ext>
            </p:extLst>
          </p:nvPr>
        </p:nvGraphicFramePr>
        <p:xfrm>
          <a:off x="3525009" y="30760"/>
          <a:ext cx="8305041" cy="640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9105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72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AGEW</a:t>
                      </a:r>
                      <a:endParaRPr lang="en-US" sz="6600" i="1" dirty="0" smtClean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Agew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North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1,076,878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Agew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Amharic,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Tigrigna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Christian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14217" y="367784"/>
            <a:ext cx="2044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Rev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7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9-10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HOME\Design\photos of people group\tigr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7" y="-1"/>
            <a:ext cx="457334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2257"/>
              </p:ext>
            </p:extLst>
          </p:nvPr>
        </p:nvGraphicFramePr>
        <p:xfrm>
          <a:off x="3163059" y="-115571"/>
          <a:ext cx="8305041" cy="640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1110480">
                <a:tc gridSpan="2">
                  <a:txBody>
                    <a:bodyPr/>
                    <a:lstStyle/>
                    <a:p>
                      <a:pPr algn="ctr"/>
                      <a:r>
                        <a:rPr lang="am-ET" sz="72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TIGRAWAY</a:t>
                      </a:r>
                      <a:endParaRPr lang="en-US" sz="6000" i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Tigraway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North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4,486,513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Tigrigna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Christian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96.44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962984" y="367784"/>
            <a:ext cx="2147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Rev,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5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9-10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2139"/>
            <a:ext cx="4343400" cy="65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96317"/>
              </p:ext>
            </p:extLst>
          </p:nvPr>
        </p:nvGraphicFramePr>
        <p:xfrm>
          <a:off x="3329594" y="0"/>
          <a:ext cx="8305041" cy="6335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112363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60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Amhara</a:t>
                      </a:r>
                      <a:endParaRPr lang="en-US" sz="54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Amhara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North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19,878,191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Amharic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Christian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84.9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474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58056" y="367784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Dan,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28-29</a:t>
            </a:r>
          </a:p>
        </p:txBody>
      </p:sp>
    </p:spTree>
    <p:extLst>
      <p:ext uri="{BB962C8B-B14F-4D97-AF65-F5344CB8AC3E}">
        <p14:creationId xmlns:p14="http://schemas.microsoft.com/office/powerpoint/2010/main" val="28775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76313"/>
            <a:ext cx="4471195" cy="67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14766"/>
              </p:ext>
            </p:extLst>
          </p:nvPr>
        </p:nvGraphicFramePr>
        <p:xfrm>
          <a:off x="3391659" y="0"/>
          <a:ext cx="8305041" cy="640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98125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72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5400" b="1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Zeyise</a:t>
                      </a: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፡ </a:t>
                      </a:r>
                      <a:r>
                        <a:rPr lang="en-US" sz="5400" b="1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Zergulla</a:t>
                      </a:r>
                      <a:endParaRPr lang="en-US" sz="6600" b="1" i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Zeyise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Zergulla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South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17,889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Zayisit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Ethnic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20782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76680" y="367784"/>
            <a:ext cx="2319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Isaiah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49፡6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56" y="0"/>
            <a:ext cx="4430062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35201" y="-42327"/>
            <a:ext cx="4860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m-ET" sz="8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8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91975"/>
              </p:ext>
            </p:extLst>
          </p:nvPr>
        </p:nvGraphicFramePr>
        <p:xfrm>
          <a:off x="2319987" y="212884"/>
          <a:ext cx="9086091" cy="6217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9955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586136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4297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Tsemay</a:t>
                      </a:r>
                      <a:r>
                        <a:rPr lang="en-US" sz="5400" b="1" i="1" dirty="0" smtClean="0"/>
                        <a:t> </a:t>
                      </a:r>
                      <a:endParaRPr lang="en-US" sz="5400" b="1" i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Tsemay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South-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Omo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20,045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Tsemay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Ethnic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On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Translation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040987" y="367784"/>
            <a:ext cx="199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2:8</a:t>
            </a:r>
          </a:p>
        </p:txBody>
      </p:sp>
    </p:spTree>
    <p:extLst>
      <p:ext uri="{BB962C8B-B14F-4D97-AF65-F5344CB8AC3E}">
        <p14:creationId xmlns:p14="http://schemas.microsoft.com/office/powerpoint/2010/main" val="33250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9268"/>
            <a:ext cx="4286250" cy="64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956892"/>
              </p:ext>
            </p:extLst>
          </p:nvPr>
        </p:nvGraphicFramePr>
        <p:xfrm>
          <a:off x="4058409" y="188595"/>
          <a:ext cx="7276341" cy="630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04485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2871856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4297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66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KARO</a:t>
                      </a:r>
                      <a:endParaRPr lang="en-US" sz="28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Karo</a:t>
                      </a:r>
                      <a:endParaRPr lang="am-ET" sz="32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South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2,300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Karo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Ethnic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</a:t>
                      </a:r>
                      <a:r>
                        <a:rPr lang="en-US" sz="3200" dirty="0" smtClean="0"/>
                        <a:t>.</a:t>
                      </a:r>
                      <a:r>
                        <a:rPr lang="am-ET" sz="3200" dirty="0" smtClean="0"/>
                        <a:t>7</a:t>
                      </a:r>
                      <a:r>
                        <a:rPr lang="en-US" sz="3200" dirty="0" smtClean="0"/>
                        <a:t>0</a:t>
                      </a:r>
                      <a:r>
                        <a:rPr lang="en-US" sz="3200" dirty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</a:t>
                      </a:r>
                      <a:r>
                        <a:rPr lang="en-US" sz="3200" dirty="0" smtClean="0"/>
                        <a:t>.</a:t>
                      </a:r>
                      <a:r>
                        <a:rPr lang="am-ET" sz="3200" dirty="0" smtClean="0"/>
                        <a:t>7</a:t>
                      </a:r>
                      <a:r>
                        <a:rPr lang="en-US" sz="3200" dirty="0" smtClean="0"/>
                        <a:t>0</a:t>
                      </a:r>
                      <a:r>
                        <a:rPr lang="en-US" sz="3200" dirty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6035" y="367784"/>
            <a:ext cx="258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108:1-5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431" y="13216"/>
            <a:ext cx="4538237" cy="68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9580" y="317330"/>
            <a:ext cx="2114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Gen</a:t>
            </a:r>
            <a:r>
              <a:rPr lang="am-ET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am-ET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8:18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92198"/>
              </p:ext>
            </p:extLst>
          </p:nvPr>
        </p:nvGraphicFramePr>
        <p:xfrm>
          <a:off x="3644261" y="352933"/>
          <a:ext cx="8934449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3830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890619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AFAR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Afar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North East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2,492,000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Afar</a:t>
                      </a:r>
                      <a:endParaRPr lang="am-ET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4.6%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0.08%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1360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4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EC18B6-C533-4DA0-809F-768A92B38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6" y="0"/>
            <a:ext cx="4566442" cy="684821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335969"/>
              </p:ext>
            </p:extLst>
          </p:nvPr>
        </p:nvGraphicFramePr>
        <p:xfrm>
          <a:off x="3658359" y="360867"/>
          <a:ext cx="7752591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276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059824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4297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NAO</a:t>
                      </a:r>
                      <a:r>
                        <a:rPr lang="en-US" sz="3200" dirty="0" smtClean="0"/>
                        <a:t> </a:t>
                      </a:r>
                      <a:endParaRPr lang="en-US" sz="32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Nao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South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16,000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Nayi</a:t>
                      </a:r>
                      <a:endParaRPr lang="am-ET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Ethnic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10</a:t>
                      </a:r>
                      <a:r>
                        <a:rPr lang="en-US" sz="3200" dirty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0.9%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On</a:t>
                      </a:r>
                      <a:r>
                        <a:rPr lang="en-US" sz="3200" baseline="0" dirty="0" smtClean="0"/>
                        <a:t> translation</a:t>
                      </a:r>
                      <a:endParaRPr lang="en-US" sz="32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927976" y="367784"/>
            <a:ext cx="2217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105:1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58BFA6-794E-46E2-B98D-029A37C7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4" y="0"/>
            <a:ext cx="5074164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63701"/>
              </p:ext>
            </p:extLst>
          </p:nvPr>
        </p:nvGraphicFramePr>
        <p:xfrm>
          <a:off x="3510394" y="318135"/>
          <a:ext cx="8529205" cy="614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2864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66341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933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WELLO</a:t>
                      </a:r>
                      <a:endParaRPr lang="en-US" sz="28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Wello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North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5,751,000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Amharic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2.90%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0.20%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08167" y="215384"/>
            <a:ext cx="2480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99:1-3</a:t>
            </a:r>
          </a:p>
        </p:txBody>
      </p:sp>
    </p:spTree>
    <p:extLst>
      <p:ext uri="{BB962C8B-B14F-4D97-AF65-F5344CB8AC3E}">
        <p14:creationId xmlns:p14="http://schemas.microsoft.com/office/powerpoint/2010/main" val="31988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3A05AA-8BDD-4840-A585-58B87BC79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46"/>
            <a:ext cx="4164346" cy="67202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467260"/>
              </p:ext>
            </p:extLst>
          </p:nvPr>
        </p:nvGraphicFramePr>
        <p:xfrm>
          <a:off x="3453244" y="232496"/>
          <a:ext cx="917690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53570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023336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ARAB,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SUDAN</a:t>
                      </a:r>
                      <a:endParaRPr lang="en-US" sz="44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Sudan, Arab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Sudan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19,772,900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Arabic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3.00%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0.50%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New</a:t>
                      </a:r>
                      <a:r>
                        <a:rPr lang="en-US" sz="3200" baseline="0" dirty="0" smtClean="0">
                          <a:latin typeface="+mn-lt"/>
                        </a:rPr>
                        <a:t> testament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87713" y="-89416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98:1-9</a:t>
            </a:r>
          </a:p>
        </p:txBody>
      </p:sp>
    </p:spTree>
    <p:extLst>
      <p:ext uri="{BB962C8B-B14F-4D97-AF65-F5344CB8AC3E}">
        <p14:creationId xmlns:p14="http://schemas.microsoft.com/office/powerpoint/2010/main" val="23684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 hidden="1">
            <a:extLst>
              <a:ext uri="{FF2B5EF4-FFF2-40B4-BE49-F238E27FC236}">
                <a16:creationId xmlns=""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2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64" y="0"/>
            <a:ext cx="467090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7943" y="443330"/>
            <a:ext cx="2983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Genesis</a:t>
            </a:r>
            <a:r>
              <a:rPr lang="am-ET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am-ET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12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:1-3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572285"/>
              </p:ext>
            </p:extLst>
          </p:nvPr>
        </p:nvGraphicFramePr>
        <p:xfrm>
          <a:off x="3448814" y="173228"/>
          <a:ext cx="8590786" cy="6199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13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9064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048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SOMALI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dirty="0" smtClean="0">
                          <a:solidFill>
                            <a:schemeClr val="tx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Somali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East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23,116,600</a:t>
                      </a:r>
                      <a:endParaRPr lang="en-US" sz="3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 smtClean="0">
                          <a:effectLst/>
                          <a:latin typeface="AbnetZeHawariat" panose="02000504070300020003" pitchFamily="2" charset="0"/>
                          <a:ea typeface="Calibri"/>
                          <a:cs typeface="Times New Roman"/>
                        </a:rPr>
                        <a:t>Somali</a:t>
                      </a:r>
                      <a:endParaRPr lang="en-US" sz="3200" dirty="0">
                        <a:effectLst/>
                        <a:latin typeface="AbnetZeHawariat" panose="02000504070300020003" pitchFamily="2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Islam</a:t>
                      </a:r>
                      <a:endParaRPr lang="en-US" sz="3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82948"/>
              </p:ext>
            </p:extLst>
          </p:nvPr>
        </p:nvGraphicFramePr>
        <p:xfrm>
          <a:off x="3834901" y="239125"/>
          <a:ext cx="8650707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5406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735301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4607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ARBORE</a:t>
                      </a:r>
                      <a:endParaRPr lang="en-US" sz="54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385125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Arbore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South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11,000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Arbore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Ethnic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1.30%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1.30%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Portion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FE55C8-1A37-4180-8D05-BA506E375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" y="237866"/>
            <a:ext cx="4317169" cy="6528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49320" y="237866"/>
            <a:ext cx="2901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Mark </a:t>
            </a:r>
            <a:r>
              <a:rPr lang="am-ET" sz="40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24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:1</a:t>
            </a:r>
            <a:r>
              <a:rPr lang="am-ET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31D277-B1A5-4A63-8E19-C88AB87A3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12" y="0"/>
            <a:ext cx="4969111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33364"/>
              </p:ext>
            </p:extLst>
          </p:nvPr>
        </p:nvGraphicFramePr>
        <p:xfrm>
          <a:off x="3415145" y="196334"/>
          <a:ext cx="957695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4636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242319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ARGOBA</a:t>
                      </a:r>
                      <a:endParaRPr lang="en-US" sz="20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Argoba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North East</a:t>
                      </a:r>
                      <a:r>
                        <a:rPr lang="en-US" sz="3200" baseline="0" dirty="0" smtClean="0"/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201,000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Argoba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4.60%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1.40%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Portion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71617" y="139184"/>
            <a:ext cx="1981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Mark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11:17</a:t>
            </a:r>
          </a:p>
        </p:txBody>
      </p:sp>
    </p:spTree>
    <p:extLst>
      <p:ext uri="{BB962C8B-B14F-4D97-AF65-F5344CB8AC3E}">
        <p14:creationId xmlns:p14="http://schemas.microsoft.com/office/powerpoint/2010/main" val="24617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133099"/>
              </p:ext>
            </p:extLst>
          </p:nvPr>
        </p:nvGraphicFramePr>
        <p:xfrm>
          <a:off x="3300844" y="256078"/>
          <a:ext cx="948170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1525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190180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HAMER- BENA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Hamer</a:t>
                      </a:r>
                      <a:r>
                        <a:rPr lang="en-US" sz="3200" baseline="0" dirty="0" smtClean="0">
                          <a:latin typeface="+mn-lt"/>
                        </a:rPr>
                        <a:t>-</a:t>
                      </a:r>
                      <a:r>
                        <a:rPr lang="en-US" sz="3200" baseline="0" dirty="0" err="1" smtClean="0">
                          <a:latin typeface="+mn-lt"/>
                        </a:rPr>
                        <a:t>Bena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South-</a:t>
                      </a:r>
                      <a:r>
                        <a:rPr lang="en-US" sz="3200" dirty="0" err="1" smtClean="0"/>
                        <a:t>Omo</a:t>
                      </a:r>
                      <a:r>
                        <a:rPr lang="en-US" sz="3200" baseline="0" dirty="0" smtClean="0"/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74,000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Hamer-</a:t>
                      </a:r>
                      <a:r>
                        <a:rPr lang="en-US" sz="3200" dirty="0" err="1" smtClean="0"/>
                        <a:t>Bena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Ethnic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1.50%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1.30%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New statement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E0EC6A-6160-4A33-A521-755B48C72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" y="35967"/>
            <a:ext cx="4228065" cy="63407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820" y="367784"/>
            <a:ext cx="2595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96:1-13</a:t>
            </a:r>
          </a:p>
        </p:txBody>
      </p:sp>
    </p:spTree>
    <p:extLst>
      <p:ext uri="{BB962C8B-B14F-4D97-AF65-F5344CB8AC3E}">
        <p14:creationId xmlns:p14="http://schemas.microsoft.com/office/powerpoint/2010/main" val="5463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891605"/>
              </p:ext>
            </p:extLst>
          </p:nvPr>
        </p:nvGraphicFramePr>
        <p:xfrm>
          <a:off x="3205594" y="247650"/>
          <a:ext cx="1012940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84682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544723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BERTA, BENISHANGUL</a:t>
                      </a:r>
                      <a:endParaRPr lang="en-US" sz="54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BERTA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WEST</a:t>
                      </a:r>
                      <a:r>
                        <a:rPr lang="en-US" sz="3200" baseline="0" dirty="0" smtClean="0"/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300,000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BERTA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2.00%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0.10%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PORTION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818214-2DBD-41CD-9287-02DB07F00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19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5735" y="367099"/>
            <a:ext cx="2220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bg1"/>
                </a:solidFill>
              </a:rPr>
              <a:t>Psalm </a:t>
            </a:r>
            <a:r>
              <a:rPr lang="am-ET" sz="3600" b="1" i="1" dirty="0" smtClean="0">
                <a:solidFill>
                  <a:schemeClr val="bg1"/>
                </a:solidFill>
              </a:rPr>
              <a:t>86:9</a:t>
            </a:r>
            <a:endParaRPr lang="am-ET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26389"/>
              </p:ext>
            </p:extLst>
          </p:nvPr>
        </p:nvGraphicFramePr>
        <p:xfrm>
          <a:off x="4100945" y="367784"/>
          <a:ext cx="915785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494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01290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986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HARARI</a:t>
                      </a:r>
                      <a:endParaRPr lang="en-US" sz="28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Harari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East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w Cen MT" panose="020B0602020104020603" pitchFamily="34" charset="0"/>
                        </a:rPr>
                        <a:t>Ehiopia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49,000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Harari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0.30%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0.05%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Portion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5D5A03-F904-46EF-9F6D-B1F60527F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" y="62984"/>
            <a:ext cx="4540742" cy="6809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4281" y="367784"/>
            <a:ext cx="2744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 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77:13-14</a:t>
            </a:r>
            <a:endParaRPr lang="am-ET" sz="36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E74C23-2815-443E-9768-57D7E4DCB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" y="0"/>
            <a:ext cx="4261117" cy="639032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47332"/>
              </p:ext>
            </p:extLst>
          </p:nvPr>
        </p:nvGraphicFramePr>
        <p:xfrm>
          <a:off x="2208061" y="263843"/>
          <a:ext cx="11208520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73101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6135419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KE’BEENA</a:t>
                      </a:r>
                      <a:endParaRPr lang="en-US" sz="36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Ke’beena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South</a:t>
                      </a:r>
                      <a:r>
                        <a:rPr lang="en-US" sz="3200" baseline="0" dirty="0" smtClean="0">
                          <a:latin typeface="+mn-lt"/>
                        </a:rPr>
                        <a:t> Ethiopia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84,000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Ke’beena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Islam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3.00%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1.07%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Portion</a:t>
                      </a:r>
                      <a:r>
                        <a:rPr lang="en-US" sz="3200" baseline="0" dirty="0" smtClean="0">
                          <a:latin typeface="+mn-lt"/>
                        </a:rPr>
                        <a:t> 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56453" y="367784"/>
            <a:ext cx="2560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72:8-11</a:t>
            </a:r>
          </a:p>
        </p:txBody>
      </p:sp>
    </p:spTree>
    <p:extLst>
      <p:ext uri="{BB962C8B-B14F-4D97-AF65-F5344CB8AC3E}">
        <p14:creationId xmlns:p14="http://schemas.microsoft.com/office/powerpoint/2010/main" val="28779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0C3A26-2CF4-49B1-8194-9268A7A60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5" y="0"/>
            <a:ext cx="5202717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918305"/>
              </p:ext>
            </p:extLst>
          </p:nvPr>
        </p:nvGraphicFramePr>
        <p:xfrm>
          <a:off x="3357994" y="209550"/>
          <a:ext cx="915785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494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01290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WEITO</a:t>
                      </a:r>
                      <a:endParaRPr lang="en-US" sz="36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WEITO PEOPLE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NORTH WEST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AMHARIC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4.40%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0.67%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2538" y="5054084"/>
            <a:ext cx="2642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67:1-7</a:t>
            </a:r>
          </a:p>
        </p:txBody>
      </p:sp>
    </p:spTree>
    <p:extLst>
      <p:ext uri="{BB962C8B-B14F-4D97-AF65-F5344CB8AC3E}">
        <p14:creationId xmlns:p14="http://schemas.microsoft.com/office/powerpoint/2010/main" val="31485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0C3A26-2CF4-49B1-8194-9268A7A60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4" y="-11676"/>
            <a:ext cx="4579783" cy="686967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7472"/>
              </p:ext>
            </p:extLst>
          </p:nvPr>
        </p:nvGraphicFramePr>
        <p:xfrm>
          <a:off x="2921633" y="324396"/>
          <a:ext cx="9525000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1121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213879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424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BALE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OROMO</a:t>
                      </a:r>
                      <a:endParaRPr lang="en-US" sz="36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BALE</a:t>
                      </a:r>
                      <a:r>
                        <a:rPr lang="en-US" sz="3200" baseline="0" dirty="0" smtClean="0"/>
                        <a:t> OROMO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SOUTH EAST</a:t>
                      </a:r>
                      <a:r>
                        <a:rPr lang="en-US" sz="3200" baseline="0" dirty="0" smtClean="0">
                          <a:latin typeface="+mn-lt"/>
                        </a:rPr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2,034,000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OROMIFA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1800" dirty="0" smtClean="0"/>
                        <a:t>(BORONA-GUJI-ARISI)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ETHINIC</a:t>
                      </a:r>
                      <a:r>
                        <a:rPr lang="en-US" sz="2800" baseline="0" dirty="0" smtClean="0"/>
                        <a:t> RELIGION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1800" dirty="0" smtClean="0"/>
                        <a:t>(GEDA CULTURE)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1.50%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0.07%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21633" y="367784"/>
            <a:ext cx="2687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66:1-8</a:t>
            </a:r>
          </a:p>
        </p:txBody>
      </p:sp>
    </p:spTree>
    <p:extLst>
      <p:ext uri="{BB962C8B-B14F-4D97-AF65-F5344CB8AC3E}">
        <p14:creationId xmlns:p14="http://schemas.microsoft.com/office/powerpoint/2010/main" val="16548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24189"/>
              </p:ext>
            </p:extLst>
          </p:nvPr>
        </p:nvGraphicFramePr>
        <p:xfrm>
          <a:off x="3404946" y="259318"/>
          <a:ext cx="8787054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711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809935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BORONA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OROMO</a:t>
                      </a:r>
                      <a:endParaRPr lang="en-US" sz="36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BORONA OROMO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SOUTH</a:t>
                      </a:r>
                      <a:r>
                        <a:rPr lang="en-US" sz="2800" baseline="0" dirty="0" smtClean="0">
                          <a:latin typeface="+mn-lt"/>
                        </a:rPr>
                        <a:t> ETHIOPIA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1,359,000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OROMIFA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1800" dirty="0" smtClean="0"/>
                        <a:t>(BORONA-GUJI-ARISI)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ETHINIC</a:t>
                      </a:r>
                      <a:r>
                        <a:rPr lang="en-US" sz="2800" baseline="0" dirty="0" smtClean="0"/>
                        <a:t> RELIGION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1800" dirty="0" smtClean="0"/>
                        <a:t>(GEDA CULTURE)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4.00%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1.30%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F49E36-A37A-4086-8613-A4DEC4A08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35973"/>
            <a:ext cx="4420612" cy="66295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856" y="367784"/>
            <a:ext cx="2397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57:9</a:t>
            </a:r>
          </a:p>
        </p:txBody>
      </p:sp>
    </p:spTree>
    <p:extLst>
      <p:ext uri="{BB962C8B-B14F-4D97-AF65-F5344CB8AC3E}">
        <p14:creationId xmlns:p14="http://schemas.microsoft.com/office/powerpoint/2010/main" val="34306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FA2C9F-A577-4F6D-825E-0215150C1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6" y="0"/>
            <a:ext cx="47498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241025"/>
              </p:ext>
            </p:extLst>
          </p:nvPr>
        </p:nvGraphicFramePr>
        <p:xfrm>
          <a:off x="4286249" y="167640"/>
          <a:ext cx="7715249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2008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223241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JIMMA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OROMO</a:t>
                      </a:r>
                      <a:endParaRPr lang="am-ET" sz="5400" b="1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JIMMA OROMO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SOUTH </a:t>
                      </a:r>
                      <a:r>
                        <a:rPr lang="en-US" sz="2800" dirty="0" smtClean="0"/>
                        <a:t> WEST ETHIOPIA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3,553,000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OROMIFA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ISLAM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2.00%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1.30%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</a:rPr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26244" y="501134"/>
            <a:ext cx="2660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bg1"/>
                </a:solidFill>
              </a:rPr>
              <a:t>PSALM</a:t>
            </a:r>
            <a:r>
              <a:rPr lang="am-ET" sz="3600" b="1" i="1" dirty="0" smtClean="0">
                <a:solidFill>
                  <a:schemeClr val="bg1"/>
                </a:solidFill>
              </a:rPr>
              <a:t> </a:t>
            </a:r>
            <a:r>
              <a:rPr lang="am-ET" sz="3600" b="1" i="1" dirty="0">
                <a:solidFill>
                  <a:schemeClr val="bg1"/>
                </a:solidFill>
              </a:rPr>
              <a:t>47:1-9</a:t>
            </a:r>
          </a:p>
        </p:txBody>
      </p:sp>
    </p:spTree>
    <p:extLst>
      <p:ext uri="{BB962C8B-B14F-4D97-AF65-F5344CB8AC3E}">
        <p14:creationId xmlns:p14="http://schemas.microsoft.com/office/powerpoint/2010/main" val="13813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HOA #18\Desktop\All\photos of people group\አላባ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8"/>
            <a:ext cx="4838700" cy="67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4570" y="519797"/>
            <a:ext cx="2735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salm</a:t>
            </a:r>
            <a:r>
              <a:rPr lang="am-ET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102:10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03806"/>
              </p:ext>
            </p:extLst>
          </p:nvPr>
        </p:nvGraphicFramePr>
        <p:xfrm>
          <a:off x="3277364" y="228600"/>
          <a:ext cx="8590786" cy="6168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13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9064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65627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ALABA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Alaba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South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371,000</a:t>
                      </a:r>
                      <a:endParaRPr lang="en-US" sz="3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Alaba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Islam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8431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Portion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15839"/>
              </p:ext>
            </p:extLst>
          </p:nvPr>
        </p:nvGraphicFramePr>
        <p:xfrm>
          <a:off x="4100944" y="304799"/>
          <a:ext cx="849110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316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647936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YEJU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OROMO</a:t>
                      </a:r>
                      <a:endParaRPr lang="am-ET" sz="5400" b="1" i="1" dirty="0" smtClean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w Cen MT" panose="020B0602020104020603" pitchFamily="34" charset="0"/>
                        </a:rPr>
                        <a:t>YEJU</a:t>
                      </a:r>
                      <a:r>
                        <a:rPr lang="en-US" sz="2800" baseline="0" dirty="0" smtClean="0">
                          <a:latin typeface="Tw Cen MT" panose="020B0602020104020603" pitchFamily="34" charset="0"/>
                        </a:rPr>
                        <a:t> OROMO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w Cen MT" panose="020B0602020104020603" pitchFamily="34" charset="0"/>
                        </a:rPr>
                        <a:t>NORTH EAST ETHIOPIA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563,000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OROMIFA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ISLAM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1.30%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</a:rPr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YES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7170" name="Picture 2" descr="D:\HOME\Design\photos of people group\የ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86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35250" y="290899"/>
            <a:ext cx="2508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45:17</a:t>
            </a:r>
          </a:p>
        </p:txBody>
      </p:sp>
    </p:spTree>
    <p:extLst>
      <p:ext uri="{BB962C8B-B14F-4D97-AF65-F5344CB8AC3E}">
        <p14:creationId xmlns:p14="http://schemas.microsoft.com/office/powerpoint/2010/main" val="12364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80754"/>
              </p:ext>
            </p:extLst>
          </p:nvPr>
        </p:nvGraphicFramePr>
        <p:xfrm>
          <a:off x="4252377" y="101084"/>
          <a:ext cx="7710055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965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22039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SILTE’</a:t>
                      </a:r>
                      <a:endParaRPr lang="en-US" sz="32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SILTE’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SOUTH</a:t>
                      </a:r>
                      <a:r>
                        <a:rPr lang="en-US" sz="2800" baseline="0" dirty="0" smtClean="0"/>
                        <a:t> ETHIOPIA 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1,496,000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SILTE’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w Cen MT" panose="020B0602020104020603" pitchFamily="34" charset="0"/>
                        </a:rPr>
                        <a:t>ISLAM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2.00%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0.09%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</a:rPr>
                        <a:t>PORTION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n-lt"/>
                        </a:rPr>
                        <a:t>NO</a:t>
                      </a:r>
                      <a:endParaRPr lang="en-US" sz="28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D979EF-E3CE-4D9E-AA9C-13ACFC7E5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6" y="0"/>
            <a:ext cx="47432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4348" y="424934"/>
            <a:ext cx="3098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bg1"/>
                </a:solidFill>
              </a:rPr>
              <a:t>PSALM </a:t>
            </a:r>
            <a:r>
              <a:rPr lang="am-ET" sz="3600" b="1" i="1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22:27-28</a:t>
            </a:r>
            <a:endParaRPr lang="am-ET" sz="3600" b="1" i="1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6"/>
            <a:ext cx="4513846" cy="6769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9198" y="348734"/>
            <a:ext cx="1694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Rom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1፥5</a:t>
            </a:r>
            <a:endParaRPr lang="en-US" sz="36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705513"/>
              </p:ext>
            </p:extLst>
          </p:nvPr>
        </p:nvGraphicFramePr>
        <p:xfrm>
          <a:off x="4363634" y="215525"/>
          <a:ext cx="904756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9502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95253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E’ROB</a:t>
                      </a:r>
                      <a:endParaRPr lang="en-US" sz="24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+mn-lt"/>
                        </a:rPr>
                        <a:t>E’rob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+mn-lt"/>
                        </a:rPr>
                        <a:t>North</a:t>
                      </a:r>
                      <a:r>
                        <a:rPr lang="en-US" sz="3200" baseline="0" dirty="0" smtClean="0">
                          <a:latin typeface="+mn-lt"/>
                        </a:rPr>
                        <a:t>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33,407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Saho,</a:t>
                      </a:r>
                      <a:r>
                        <a:rPr lang="en-US" sz="3200" baseline="0" dirty="0" smtClean="0">
                          <a:latin typeface="+mn-lt"/>
                        </a:rPr>
                        <a:t> Tigrigna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Christian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85.6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</a:t>
                      </a:r>
                      <a:r>
                        <a:rPr lang="am-ET" sz="3200" dirty="0" smtClean="0"/>
                        <a:t>6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49649"/>
              </p:ext>
            </p:extLst>
          </p:nvPr>
        </p:nvGraphicFramePr>
        <p:xfrm>
          <a:off x="4192184" y="215525"/>
          <a:ext cx="895231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1918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90039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BEJA BEDEWI</a:t>
                      </a:r>
                      <a:endParaRPr lang="en-US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BEJA BEDEWI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+mn-lt"/>
                        </a:rPr>
                        <a:t>SUDAN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2,322,000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BEDAWIT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6"/>
            <a:ext cx="4513845" cy="67693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8080" y="367784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G</a:t>
            </a:r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3፥8</a:t>
            </a:r>
            <a:endParaRPr lang="en-US" sz="36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7"/>
            <a:ext cx="4513845" cy="6769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2895" y="367784"/>
            <a:ext cx="2087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1John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፥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en-US" b="1" dirty="0">
              <a:latin typeface="Tw Cen MT" panose="020B06020201040206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036484"/>
              </p:ext>
            </p:extLst>
          </p:nvPr>
        </p:nvGraphicFramePr>
        <p:xfrm>
          <a:off x="3582584" y="208433"/>
          <a:ext cx="954286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920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223659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NARA</a:t>
                      </a:r>
                      <a:endParaRPr lang="en-US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NARA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+mn-lt"/>
                        </a:rPr>
                        <a:t>ERTIREA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82, 000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NARA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4.5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1.8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0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70836"/>
              </p:ext>
            </p:extLst>
          </p:nvPr>
        </p:nvGraphicFramePr>
        <p:xfrm>
          <a:off x="3771900" y="284633"/>
          <a:ext cx="10172700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4277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568423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SHILLUK</a:t>
                      </a:r>
                      <a:endParaRPr lang="en-US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SHILLUK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+mn-lt"/>
                        </a:rPr>
                        <a:t>SOUTH</a:t>
                      </a:r>
                      <a:r>
                        <a:rPr lang="en-US" sz="3200" baseline="0" dirty="0" smtClean="0">
                          <a:latin typeface="+mn-lt"/>
                        </a:rPr>
                        <a:t> SUDAN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3,630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SHILUK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ETHINIC RELIGION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40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2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7"/>
            <a:ext cx="4513844" cy="6769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239" y="367784"/>
            <a:ext cx="2626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9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፥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11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45912"/>
              </p:ext>
            </p:extLst>
          </p:nvPr>
        </p:nvGraphicFramePr>
        <p:xfrm>
          <a:off x="3887384" y="176599"/>
          <a:ext cx="950476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196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5202803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ZAY</a:t>
                      </a:r>
                      <a:endParaRPr lang="en-US" sz="16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ZAY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aseline="0" dirty="0" smtClean="0">
                          <a:latin typeface="+mn-lt"/>
                        </a:rPr>
                        <a:t>CENTRAL ETHIOPIA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28,000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ZAY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CHRISTIAN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80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0.65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NO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7"/>
            <a:ext cx="4513844" cy="6769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0670" y="367784"/>
            <a:ext cx="1951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ISA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. 52፥10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22717"/>
              </p:ext>
            </p:extLst>
          </p:nvPr>
        </p:nvGraphicFramePr>
        <p:xfrm>
          <a:off x="4211234" y="172277"/>
          <a:ext cx="883801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00184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4837832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2921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FUR,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FOROK</a:t>
                      </a:r>
                      <a:endParaRPr lang="en-US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FOROK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+mn-lt"/>
                        </a:rPr>
                        <a:t>SUDAN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latin typeface="Tw Cen MT" panose="020B0602020104020603" pitchFamily="34" charset="0"/>
                        </a:rPr>
                        <a:t>1,021,000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FUR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ISLAM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am-ET" sz="3200" dirty="0" smtClean="0"/>
                        <a:t>0</a:t>
                      </a:r>
                      <a:r>
                        <a:rPr lang="en-US" sz="3200" dirty="0" smtClean="0"/>
                        <a:t>%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PORTION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n-lt"/>
                        </a:rPr>
                        <a:t>YES</a:t>
                      </a:r>
                      <a:endParaRPr lang="en-US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09E58D-40EF-49CC-958B-0EF1EC1F3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96077"/>
            <a:ext cx="4513843" cy="6769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4918" y="367784"/>
            <a:ext cx="2543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PSALM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m-ET" sz="3600" b="1" i="1" dirty="0">
                <a:solidFill>
                  <a:schemeClr val="accent4">
                    <a:lumMod val="75000"/>
                  </a:schemeClr>
                </a:solidFill>
              </a:rPr>
              <a:t>18:49</a:t>
            </a:r>
          </a:p>
        </p:txBody>
      </p:sp>
    </p:spTree>
    <p:extLst>
      <p:ext uri="{BB962C8B-B14F-4D97-AF65-F5344CB8AC3E}">
        <p14:creationId xmlns:p14="http://schemas.microsoft.com/office/powerpoint/2010/main" val="38094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56" y="0"/>
            <a:ext cx="4582656" cy="68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7881" y="312298"/>
            <a:ext cx="324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Exodus 9:15-16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500535"/>
              </p:ext>
            </p:extLst>
          </p:nvPr>
        </p:nvGraphicFramePr>
        <p:xfrm>
          <a:off x="2877314" y="121158"/>
          <a:ext cx="8590786" cy="6199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13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9064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239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NUBIA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dirty="0" smtClean="0">
                          <a:solidFill>
                            <a:schemeClr val="tx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Nubia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Sudan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AbnetZeHawariat" panose="02000504070300020003" pitchFamily="2" charset="0"/>
                          <a:ea typeface="Calibri"/>
                          <a:cs typeface="Times New Roman"/>
                        </a:rPr>
                        <a:t>75,000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 err="1" smtClean="0">
                          <a:effectLst/>
                          <a:latin typeface="AbnetZeHawariat" panose="02000504070300020003" pitchFamily="2" charset="0"/>
                          <a:ea typeface="Calibri"/>
                          <a:cs typeface="Times New Roman"/>
                        </a:rPr>
                        <a:t>Andadi</a:t>
                      </a:r>
                      <a:endParaRPr lang="en-US" sz="3200" dirty="0">
                        <a:effectLst/>
                        <a:latin typeface="AbnetZeHawariat" panose="02000504070300020003" pitchFamily="2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Ethnic</a:t>
                      </a:r>
                      <a:endParaRPr lang="en-US" sz="3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4209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19881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6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50" y="171450"/>
            <a:ext cx="4838698" cy="67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7819" y="333554"/>
            <a:ext cx="3086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Joshua 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4:23-24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20363"/>
              </p:ext>
            </p:extLst>
          </p:nvPr>
        </p:nvGraphicFramePr>
        <p:xfrm>
          <a:off x="2400299" y="165663"/>
          <a:ext cx="9124186" cy="6221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23014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601172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100902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DA’SENECH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Da’senech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South-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Omo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96,600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Da’senech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Ethnic</a:t>
                      </a:r>
                      <a:endParaRPr lang="en-US" sz="3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32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New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Testament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5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0"/>
            <a:ext cx="4514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472" y="384275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1kings 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8:41-43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76461"/>
              </p:ext>
            </p:extLst>
          </p:nvPr>
        </p:nvGraphicFramePr>
        <p:xfrm>
          <a:off x="3144014" y="159626"/>
          <a:ext cx="859078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13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9064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4969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Harerge</a:t>
                      </a:r>
                      <a:r>
                        <a:rPr lang="en-US" sz="5400" b="1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Oromo</a:t>
                      </a:r>
                      <a:endParaRPr lang="en-US" sz="5400" b="1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Harerge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Oromo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East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3200" dirty="0" smtClean="0"/>
                        <a:t>6,859</a:t>
                      </a:r>
                      <a:r>
                        <a:rPr lang="en-US" sz="3200" dirty="0" smtClean="0"/>
                        <a:t>,</a:t>
                      </a:r>
                      <a:r>
                        <a:rPr lang="am-ET" sz="3200" dirty="0" smtClean="0"/>
                        <a:t>000</a:t>
                      </a:r>
                      <a:endParaRPr lang="en-US" sz="32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Oromifa</a:t>
                      </a:r>
                      <a:endParaRPr lang="en-US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Islam</a:t>
                      </a:r>
                      <a:r>
                        <a:rPr lang="en-US" sz="3200" b="1" baseline="0" dirty="0" smtClean="0"/>
                        <a:t> 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511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Portion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4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372" y="0"/>
            <a:ext cx="4572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354891"/>
              </p:ext>
            </p:extLst>
          </p:nvPr>
        </p:nvGraphicFramePr>
        <p:xfrm>
          <a:off x="2953514" y="190500"/>
          <a:ext cx="8590786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00139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390647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HARARI </a:t>
                      </a:r>
                      <a:endParaRPr lang="en-US" sz="5400" b="1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Harari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East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3200" dirty="0" smtClean="0"/>
                        <a:t>49</a:t>
                      </a:r>
                      <a:r>
                        <a:rPr lang="en-US" sz="3200" dirty="0" smtClean="0"/>
                        <a:t>,</a:t>
                      </a:r>
                      <a:r>
                        <a:rPr lang="am-ET" sz="3200" dirty="0" smtClean="0"/>
                        <a:t>000</a:t>
                      </a:r>
                      <a:endParaRPr lang="en-US" sz="32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Haderigna</a:t>
                      </a:r>
                      <a:endParaRPr lang="en-US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Islam</a:t>
                      </a:r>
                      <a:r>
                        <a:rPr lang="en-US" sz="3200" b="1" baseline="0" dirty="0" smtClean="0"/>
                        <a:t> 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0.3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Portion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07562" y="367784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Malachi </a:t>
            </a:r>
            <a:r>
              <a:rPr lang="am-ET" sz="36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1:</a:t>
            </a:r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en-US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" y="38871"/>
            <a:ext cx="4838696" cy="68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52389" y="315308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Psalm</a:t>
            </a:r>
            <a:r>
              <a:rPr lang="am-ET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9:11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64435"/>
              </p:ext>
            </p:extLst>
          </p:nvPr>
        </p:nvGraphicFramePr>
        <p:xfrm>
          <a:off x="3353559" y="228600"/>
          <a:ext cx="8305041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9105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KEREYU OROMO</a:t>
                      </a:r>
                      <a:endParaRPr lang="en-US" sz="6600" b="1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Kereyu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East Ethiopia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3200" dirty="0" smtClean="0"/>
                        <a:t>96</a:t>
                      </a:r>
                      <a:r>
                        <a:rPr lang="en-US" sz="3200" dirty="0" smtClean="0"/>
                        <a:t>,</a:t>
                      </a:r>
                      <a:r>
                        <a:rPr lang="am-ET" sz="3200" dirty="0" smtClean="0"/>
                        <a:t>000</a:t>
                      </a:r>
                      <a:endParaRPr lang="en-US" sz="32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Oromigna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Ethnic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am-ET" sz="3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864" y="38101"/>
            <a:ext cx="4572967" cy="68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73370" y="171450"/>
            <a:ext cx="3547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Mat,</a:t>
            </a:r>
            <a:r>
              <a:rPr lang="am-ET" sz="4000" b="1" i="1" dirty="0" smtClean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am-ET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28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  <a:r>
              <a:rPr lang="am-ET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19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-2</a:t>
            </a:r>
            <a:r>
              <a:rPr lang="am-ET" sz="4000" b="1" i="1" dirty="0">
                <a:solidFill>
                  <a:schemeClr val="accent6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E473681-8B68-4170-B38D-54B3023ED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92650"/>
              </p:ext>
            </p:extLst>
          </p:nvPr>
        </p:nvGraphicFramePr>
        <p:xfrm>
          <a:off x="3848095" y="193536"/>
          <a:ext cx="8305041" cy="612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7173">
                  <a:extLst>
                    <a:ext uri="{9D8B030D-6E8A-4147-A177-3AD203B41FA5}">
                      <a16:colId xmlns="" xmlns:a16="http://schemas.microsoft.com/office/drawing/2014/main" val="2164501328"/>
                    </a:ext>
                  </a:extLst>
                </a:gridCol>
                <a:gridCol w="3277868">
                  <a:extLst>
                    <a:ext uri="{9D8B030D-6E8A-4147-A177-3AD203B41FA5}">
                      <a16:colId xmlns="" xmlns:a16="http://schemas.microsoft.com/office/drawing/2014/main" val="2134708755"/>
                    </a:ext>
                  </a:extLst>
                </a:gridCol>
              </a:tblGrid>
              <a:tr h="9105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KABABISH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942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group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Kababish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m-ET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82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Location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Sudan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921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Population፡ 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415,000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535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Main Language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Sudanese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Arabic</a:t>
                      </a:r>
                      <a:endParaRPr lang="en-US" sz="3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1722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Main Religion፡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Islam</a:t>
                      </a:r>
                      <a:r>
                        <a:rPr lang="en-US" sz="3200" b="1" baseline="0" dirty="0" smtClean="0"/>
                        <a:t> </a:t>
                      </a:r>
                      <a:endParaRPr lang="am-ET" sz="3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352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Christian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806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Evangelical %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5530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Bible 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75164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 Jesus Film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፡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en-US" sz="3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797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icrosoft_Human_resources.potx" id="{FCA23E4D-BBA6-42AA-B584-B2F61B58D23B}" vid="{FACEDC86-E352-46D7-8179-62AC0FE9D0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 resources, from 24Slides</Template>
  <TotalTime>0</TotalTime>
  <Words>1616</Words>
  <Application>Microsoft Office PowerPoint</Application>
  <PresentationFormat>Custom</PresentationFormat>
  <Paragraphs>726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Human resources slide 1</vt:lpstr>
      <vt:lpstr>Human resources slide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2019-02-11T01:23:49Z</dcterms:created>
  <dcterms:modified xsi:type="dcterms:W3CDTF">2020-04-13T19:08:40Z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2018-11-20T23:59:14.8270896Z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